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12" r:id="rId2"/>
    <p:sldId id="330" r:id="rId3"/>
    <p:sldId id="313" r:id="rId4"/>
    <p:sldId id="272" r:id="rId5"/>
    <p:sldId id="332" r:id="rId6"/>
    <p:sldId id="331" r:id="rId7"/>
    <p:sldId id="269" r:id="rId8"/>
    <p:sldId id="268" r:id="rId9"/>
    <p:sldId id="346" r:id="rId10"/>
    <p:sldId id="315" r:id="rId11"/>
    <p:sldId id="317" r:id="rId12"/>
    <p:sldId id="319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C7E16-F7C1-AE47-B670-C0285CC63976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FB0A9-6947-4742-AEB7-696079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6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53D5E24-4938-463C-9716-83CCFBE5B8C2}" type="slidenum">
              <a:rPr lang="en-US" altLang="en-US" b="0"/>
              <a:pPr algn="r">
                <a:spcBef>
                  <a:spcPct val="0"/>
                </a:spcBef>
              </a:pPr>
              <a:t>1</a:t>
            </a:fld>
            <a:endParaRPr lang="en-US" altLang="en-US" b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611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2D5FD40-C9DB-421D-853D-6F546D32BBF3}" type="slidenum">
              <a:rPr lang="en-US" altLang="en-US" sz="1300" b="0"/>
              <a:pPr algn="r">
                <a:spcBef>
                  <a:spcPct val="0"/>
                </a:spcBef>
              </a:pPr>
              <a:t>10</a:t>
            </a:fld>
            <a:endParaRPr lang="en-US" altLang="en-US" sz="1300" b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344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465F63E-8171-490A-B54E-7FBC39B6354E}" type="slidenum">
              <a:rPr lang="en-US" altLang="en-US" sz="1300" b="0"/>
              <a:pPr algn="r">
                <a:spcBef>
                  <a:spcPct val="0"/>
                </a:spcBef>
              </a:pPr>
              <a:t>11</a:t>
            </a:fld>
            <a:endParaRPr lang="en-US" altLang="en-US" sz="1300" b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820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3309E7B-E24F-476A-9CCD-CF594B7AE8F0}" type="slidenum">
              <a:rPr lang="en-US" altLang="en-US" sz="1300" b="0"/>
              <a:pPr algn="r">
                <a:spcBef>
                  <a:spcPct val="0"/>
                </a:spcBef>
              </a:pPr>
              <a:t>12</a:t>
            </a:fld>
            <a:endParaRPr lang="en-US" altLang="en-US" sz="1300" b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236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7A4C52-518D-47B3-9000-ECE014A880F5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23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047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0"/>
              </a:spcBef>
            </a:pPr>
            <a:fld id="{445D197E-9630-4DBE-9669-5E9C5DFE885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5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0"/>
              </a:spcBef>
            </a:pPr>
            <a:fld id="{93E90F11-9C76-423B-B833-764A8C78437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7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F91275C-A5E5-44DE-881D-E1EE356A0C3D}" type="slidenum">
              <a:rPr lang="en-US" altLang="en-US" b="0"/>
              <a:pPr algn="r">
                <a:spcBef>
                  <a:spcPct val="0"/>
                </a:spcBef>
              </a:pPr>
              <a:t>5</a:t>
            </a:fld>
            <a:endParaRPr lang="en-US" altLang="en-US" b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25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60974CC-8B80-488B-9BA9-B799781A3272}" type="slidenum">
              <a:rPr lang="en-US" altLang="en-US" b="0"/>
              <a:pPr algn="r">
                <a:spcBef>
                  <a:spcPct val="0"/>
                </a:spcBef>
              </a:pPr>
              <a:t>6</a:t>
            </a:fld>
            <a:endParaRPr lang="en-US" altLang="en-US" b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378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0"/>
              </a:spcBef>
            </a:pPr>
            <a:fld id="{EF4D09B9-8824-49D1-B7BD-E81AF8D1F456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86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0"/>
              </a:spcBef>
            </a:pPr>
            <a:fld id="{E3C4CFCC-39FA-4EE6-9EEB-12E47B7991B9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036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98228F0-13EE-4F94-B238-C2A22815E27C}" type="slidenum">
              <a:rPr lang="en-US" altLang="en-US" sz="1300" b="0"/>
              <a:pPr algn="r">
                <a:spcBef>
                  <a:spcPct val="0"/>
                </a:spcBef>
              </a:pPr>
              <a:t>9</a:t>
            </a:fld>
            <a:endParaRPr lang="en-US" altLang="en-US" sz="1300" b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0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B8E2-B22A-434D-8695-5D3092BAF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B5F3F-8B07-F040-9592-59057A062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94EDE-18A3-3C43-B1B6-3559C527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C554B-9A87-D54D-AF25-05C4D7A0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15D43-3278-F944-AACC-900257B7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1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0C6A-F165-8943-B09B-3A77816F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BB854-15A1-3F48-B65C-F3C31F496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1E30E-A1A8-B64F-8E01-1C6DA2C56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FE813-5E43-C040-9D84-2C2D552C1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C1BAB-1C2B-EB49-A50C-EF731848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8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6229D5-A312-244F-862A-5182199F8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D60F5-CE3F-6D4F-91B5-75A3F9064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5066-4E55-7B41-89E5-1300C11E5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138E8-AAAC-CC44-AD3C-0169B42B2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3D208-C5ED-AD48-A395-52B769D71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2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E36A-7380-0E43-B201-ECD3B53D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B4FFA-B6E9-0A4B-8A06-775830486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1568A-2EA7-E444-8B44-D8A06BBA9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3CB3F-DBE5-7C43-B04C-69DA111C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872C3-D3AC-A945-8895-1C3BB351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9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A566C-4C20-304D-961E-2623B753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CEC8B-FC69-D54C-837C-EFBDCCD47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B3C31-9E2A-1942-96A2-0C433AD3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B529A-A7C1-F048-82BF-5DAC6030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978B8-B16D-ED42-B5B6-A95FB5C3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0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8451-3F39-914C-B46C-9ECDBFDC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C2EFA-247C-FD40-8587-9024672B1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8023A-BBBA-C142-BB20-4581CCD9F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89D7E-FD29-F143-B1F3-6B8DA3995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2BD8B-15B2-354B-B32B-3A7E5D8D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A6328-4C7E-9043-A0F4-2EC2FEF6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FDF07-674C-0846-AB05-94EB54119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34017-6EFE-E846-9480-BDBE86BD5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8AE4B-674A-DE45-BC87-2D7FC193D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8436EB-18EB-1F49-B59C-79263CF83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2D969D-D087-2B4A-984E-A4887C42D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89CE5-0DF4-744F-98D9-2CF85B542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269EE-C9CD-AF47-A328-32EF5449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EDF09A-EFEA-874A-98D6-97637E5A0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49F1-8F60-FA49-9CB4-65C4EECA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B36D9-FE8C-3740-B374-0888BC8AD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A0A6B9-06DB-104D-8E2E-3BED29CB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0D8EC0-5B02-8D42-9F36-815E42128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2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2F71F-3E23-8540-877C-9C543B485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E578B-D04D-9345-A3E7-9DE4F8F0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8D7D4A-E89C-D843-BE4A-943525D8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4538-4BF1-224B-BC90-803D844FC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8BA50-DDAB-0046-BBAE-D606E6DC3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34C2C-3ED3-8145-B54E-B5378325C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F682B-A4B8-144F-A249-D752F0E06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71C92-E144-AA4E-B56E-C5A5FA410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A12D0-371F-5842-BB99-0B71BB3A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2D22-AA72-304E-BEC1-09435C79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98DC3-0A8C-094D-8E2A-E4FD3AB1F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AB9B8-BD72-944B-913F-77A8D3EDC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A456F-896C-304C-AE22-E1519DA6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C647-3D12-764C-B3D8-93E16D1C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02901-2B7C-C346-9566-A75A9643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F895C-2FD8-E743-BB2F-A3BE987F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E99E2-6BDC-F941-9673-69B765620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31F67-7583-2443-A663-D98F83D52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58B1-39E3-7842-9D9A-925C307D39AE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104AF-0382-F14C-99CF-6FB1F5652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863A1-67AD-FB48-B81D-E8974B878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1496-D3B6-2F48-8802-96B1A144A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8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en-US" altLang="en-US" sz="2400" dirty="0"/>
              <a:t>Gather Facts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Assess Damage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Consider Probabilities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Assess Your Situation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Establish Priorities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Make Decisions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Develop Plan of Action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Take Action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Evaluate Progress</a:t>
            </a:r>
          </a:p>
        </p:txBody>
      </p:sp>
      <p:sp>
        <p:nvSpPr>
          <p:cNvPr id="103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724400" y="6336068"/>
            <a:ext cx="2743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3: Disaster Medical Operations — Part 1 </a:t>
            </a:r>
          </a:p>
        </p:txBody>
      </p:sp>
      <p:sp>
        <p:nvSpPr>
          <p:cNvPr id="103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99027" y="6138862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3-</a:t>
            </a:r>
            <a:fld id="{36363679-6893-46E2-A2A0-DAB34F0450D9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grpSp>
        <p:nvGrpSpPr>
          <p:cNvPr id="15" name="Diagram 4" descr="Arrows"/>
          <p:cNvGrpSpPr>
            <a:grpSpLocks/>
          </p:cNvGrpSpPr>
          <p:nvPr/>
        </p:nvGrpSpPr>
        <p:grpSpPr bwMode="auto">
          <a:xfrm>
            <a:off x="6172200" y="1341438"/>
            <a:ext cx="4038600" cy="4525962"/>
            <a:chOff x="1608" y="735"/>
            <a:chExt cx="2544" cy="2851"/>
          </a:xfrm>
        </p:grpSpPr>
        <p:sp>
          <p:nvSpPr>
            <p:cNvPr id="16" name="_s1028"/>
            <p:cNvSpPr>
              <a:spLocks noChangeArrowheads="1" noTextEdit="1"/>
            </p:cNvSpPr>
            <p:nvPr/>
          </p:nvSpPr>
          <p:spPr bwMode="auto">
            <a:xfrm>
              <a:off x="1959" y="949"/>
              <a:ext cx="1843" cy="1843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_s1029"/>
            <p:cNvSpPr>
              <a:spLocks noChangeArrowheads="1" noTextEdit="1"/>
            </p:cNvSpPr>
            <p:nvPr/>
          </p:nvSpPr>
          <p:spPr bwMode="auto">
            <a:xfrm rot="7200000">
              <a:off x="2211" y="1385"/>
              <a:ext cx="1843" cy="1843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_s1030"/>
            <p:cNvSpPr>
              <a:spLocks noChangeArrowheads="1" noTextEdit="1"/>
            </p:cNvSpPr>
            <p:nvPr/>
          </p:nvSpPr>
          <p:spPr bwMode="auto">
            <a:xfrm rot="14400000">
              <a:off x="1707" y="1385"/>
              <a:ext cx="1843" cy="1843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_s1031"/>
            <p:cNvSpPr>
              <a:spLocks noChangeArrowheads="1"/>
            </p:cNvSpPr>
            <p:nvPr/>
          </p:nvSpPr>
          <p:spPr bwMode="auto">
            <a:xfrm>
              <a:off x="3385" y="1287"/>
              <a:ext cx="739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100">
                <a:latin typeface="Arial" charset="0"/>
              </a:endParaRPr>
            </a:p>
          </p:txBody>
        </p:sp>
        <p:sp>
          <p:nvSpPr>
            <p:cNvPr id="20" name="_s1032"/>
            <p:cNvSpPr>
              <a:spLocks noChangeArrowheads="1"/>
            </p:cNvSpPr>
            <p:nvPr/>
          </p:nvSpPr>
          <p:spPr bwMode="auto">
            <a:xfrm>
              <a:off x="2511" y="2801"/>
              <a:ext cx="739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100">
                <a:latin typeface="Arial" charset="0"/>
              </a:endParaRPr>
            </a:p>
          </p:txBody>
        </p:sp>
        <p:sp>
          <p:nvSpPr>
            <p:cNvPr id="21" name="_s1033"/>
            <p:cNvSpPr>
              <a:spLocks noChangeArrowheads="1"/>
            </p:cNvSpPr>
            <p:nvPr/>
          </p:nvSpPr>
          <p:spPr bwMode="auto">
            <a:xfrm>
              <a:off x="1637" y="1287"/>
              <a:ext cx="739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100">
                <a:latin typeface="Arial" charset="0"/>
              </a:endParaRP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80" y="1647"/>
              <a:ext cx="139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FF3300"/>
                  </a:solidFill>
                  <a:latin typeface="Arial" charset="0"/>
                </a:rPr>
                <a:t>REMEMBER:</a:t>
              </a:r>
              <a:r>
                <a:rPr lang="en-US" altLang="en-US" b="1">
                  <a:latin typeface="Arial" charset="0"/>
                </a:rPr>
                <a:t> CERT SIZEUP IS A CONTINUAL PROCESS</a:t>
              </a:r>
            </a:p>
          </p:txBody>
        </p:sp>
      </p:grpSp>
      <p:sp>
        <p:nvSpPr>
          <p:cNvPr id="23" name="Rectangle 13">
            <a:extLst>
              <a:ext uri="{FF2B5EF4-FFF2-40B4-BE49-F238E27FC236}">
                <a16:creationId xmlns:a16="http://schemas.microsoft.com/office/drawing/2014/main" id="{B42C56CA-76FE-D646-BC68-3F761C528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96429"/>
            <a:ext cx="10515600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</a:rPr>
              <a:t>Conducting Head-to-Toe Assessment</a:t>
            </a:r>
            <a:endParaRPr lang="en-US" altLang="en-US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18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5-</a:t>
            </a:r>
            <a:fld id="{171A337F-1FAC-46CD-B817-4F0289515C7B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3870326" y="1844676"/>
            <a:ext cx="4524375" cy="4048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2489200" y="3594101"/>
            <a:ext cx="3937000" cy="7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CERT I.D.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V="1">
            <a:off x="3717926" y="1828800"/>
            <a:ext cx="4486275" cy="40846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6197600" y="3530601"/>
            <a:ext cx="39370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Areas </a:t>
            </a:r>
            <a:br>
              <a:rPr lang="en-US" altLang="en-US" sz="2400">
                <a:solidFill>
                  <a:schemeClr val="tx1"/>
                </a:solidFill>
              </a:rPr>
            </a:br>
            <a:r>
              <a:rPr lang="en-US" altLang="en-US" sz="2400">
                <a:solidFill>
                  <a:schemeClr val="tx1"/>
                </a:solidFill>
              </a:rPr>
              <a:t>Searched</a:t>
            </a:r>
          </a:p>
        </p:txBody>
      </p:sp>
      <p:sp>
        <p:nvSpPr>
          <p:cNvPr id="43015" name="Text Box 8"/>
          <p:cNvSpPr txBox="1">
            <a:spLocks noChangeArrowheads="1"/>
          </p:cNvSpPr>
          <p:nvPr/>
        </p:nvSpPr>
        <p:spPr bwMode="auto">
          <a:xfrm>
            <a:off x="4102100" y="1866901"/>
            <a:ext cx="3937000" cy="11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Date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 In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 Out</a:t>
            </a: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4013200" y="4762500"/>
            <a:ext cx="3937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Victims</a:t>
            </a:r>
          </a:p>
        </p:txBody>
      </p:sp>
      <p:sp>
        <p:nvSpPr>
          <p:cNvPr id="43017" name="Text Box 12"/>
          <p:cNvSpPr txBox="1">
            <a:spLocks noChangeArrowheads="1"/>
          </p:cNvSpPr>
          <p:nvPr/>
        </p:nvSpPr>
        <p:spPr bwMode="auto">
          <a:xfrm>
            <a:off x="1955800" y="1270001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What information do you mark?</a:t>
            </a:r>
          </a:p>
        </p:txBody>
      </p:sp>
      <p:sp>
        <p:nvSpPr>
          <p:cNvPr id="43018" name="Rectangle 13"/>
          <p:cNvSpPr>
            <a:spLocks noChangeArrowheads="1"/>
          </p:cNvSpPr>
          <p:nvPr/>
        </p:nvSpPr>
        <p:spPr bwMode="auto">
          <a:xfrm>
            <a:off x="1889126" y="273050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Markings</a:t>
            </a:r>
          </a:p>
        </p:txBody>
      </p:sp>
      <p:sp>
        <p:nvSpPr>
          <p:cNvPr id="4301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140200" y="6385273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5: Light Search and Rescue Operations </a:t>
            </a:r>
          </a:p>
        </p:txBody>
      </p:sp>
    </p:spTree>
    <p:extLst>
      <p:ext uri="{BB962C8B-B14F-4D97-AF65-F5344CB8AC3E}">
        <p14:creationId xmlns:p14="http://schemas.microsoft.com/office/powerpoint/2010/main" val="6969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5-</a:t>
            </a:r>
            <a:fld id="{AD0733EB-974F-43F5-B407-D27FCD66B4F1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2070100" y="3683001"/>
            <a:ext cx="3937000" cy="34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CERT-23</a:t>
            </a: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6235700" y="3225801"/>
            <a:ext cx="3937000" cy="7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FL 1-2 searched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Stairs to FL-3 unsafe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4102100" y="1727201"/>
            <a:ext cx="3937000" cy="11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2/15/08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In: 1430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Out: 1515</a:t>
            </a:r>
          </a:p>
        </p:txBody>
      </p:sp>
      <p:sp>
        <p:nvSpPr>
          <p:cNvPr id="44038" name="Text Box 8"/>
          <p:cNvSpPr txBox="1">
            <a:spLocks noChangeArrowheads="1"/>
          </p:cNvSpPr>
          <p:nvPr/>
        </p:nvSpPr>
        <p:spPr bwMode="auto">
          <a:xfrm>
            <a:off x="4051300" y="4368800"/>
            <a:ext cx="3937000" cy="161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2L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Moved to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CERT-23 med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ops</a:t>
            </a:r>
          </a:p>
        </p:txBody>
      </p:sp>
      <p:sp>
        <p:nvSpPr>
          <p:cNvPr id="44039" name="Text Box 9"/>
          <p:cNvSpPr txBox="1">
            <a:spLocks noChangeArrowheads="1"/>
          </p:cNvSpPr>
          <p:nvPr/>
        </p:nvSpPr>
        <p:spPr bwMode="auto">
          <a:xfrm>
            <a:off x="1955800" y="1333501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44041" name="Line 4"/>
          <p:cNvSpPr>
            <a:spLocks noChangeShapeType="1"/>
          </p:cNvSpPr>
          <p:nvPr/>
        </p:nvSpPr>
        <p:spPr bwMode="auto">
          <a:xfrm>
            <a:off x="3870326" y="1844676"/>
            <a:ext cx="4524375" cy="4048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Line 6"/>
          <p:cNvSpPr>
            <a:spLocks noChangeShapeType="1"/>
          </p:cNvSpPr>
          <p:nvPr/>
        </p:nvSpPr>
        <p:spPr bwMode="auto">
          <a:xfrm flipV="1">
            <a:off x="3717926" y="1828800"/>
            <a:ext cx="4486275" cy="40846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114800" y="638120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5: Light Search and Rescue Operations </a:t>
            </a: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48AD5E8C-C96E-6646-BB2C-7412178D8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273050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Markings</a:t>
            </a:r>
          </a:p>
        </p:txBody>
      </p:sp>
    </p:spTree>
    <p:extLst>
      <p:ext uri="{BB962C8B-B14F-4D97-AF65-F5344CB8AC3E}">
        <p14:creationId xmlns:p14="http://schemas.microsoft.com/office/powerpoint/2010/main" val="258400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41438"/>
            <a:ext cx="4114800" cy="4525962"/>
          </a:xfrm>
        </p:spPr>
        <p:txBody>
          <a:bodyPr/>
          <a:lstStyle/>
          <a:p>
            <a:pPr eaLnBrk="1" hangingPunct="1"/>
            <a:r>
              <a:rPr lang="en-US" altLang="en-US" dirty="0"/>
              <a:t>Bottom-up/top-down for a multi-story building</a:t>
            </a:r>
          </a:p>
          <a:p>
            <a:pPr eaLnBrk="1" hangingPunct="1"/>
            <a:r>
              <a:rPr lang="en-US" altLang="en-US" dirty="0"/>
              <a:t>Right wall/left wall for a single floor</a:t>
            </a:r>
          </a:p>
          <a:p>
            <a:pPr eaLnBrk="1" hangingPunct="1"/>
            <a:r>
              <a:rPr lang="en-US" altLang="en-US" dirty="0"/>
              <a:t>Stop frequently to listen</a:t>
            </a:r>
          </a:p>
        </p:txBody>
      </p:sp>
      <p:sp>
        <p:nvSpPr>
          <p:cNvPr id="4608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5-</a:t>
            </a:r>
            <a:fld id="{62BDF696-0079-42E5-817B-75FE2012BA52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pic>
        <p:nvPicPr>
          <p:cNvPr id="46084" name="Picture 4" descr="tr_06_20_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676" y="1333500"/>
            <a:ext cx="4010025" cy="4414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097338" y="6381750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5: Light Search and Rescue Operations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077D183-CDAF-784C-A354-2F8B21134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273050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Methodology</a:t>
            </a:r>
          </a:p>
        </p:txBody>
      </p:sp>
    </p:spTree>
    <p:extLst>
      <p:ext uri="{BB962C8B-B14F-4D97-AF65-F5344CB8AC3E}">
        <p14:creationId xmlns:p14="http://schemas.microsoft.com/office/powerpoint/2010/main" val="724836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8-</a:t>
            </a:r>
            <a:fld id="{3CCEE29C-480F-4509-9B47-C40EB85AC6EC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Leave the contaminated area</a:t>
            </a:r>
          </a:p>
          <a:p>
            <a:pPr eaLnBrk="1" hangingPunct="1"/>
            <a:r>
              <a:rPr lang="en-US" altLang="en-US" dirty="0"/>
              <a:t>Take decontamination action</a:t>
            </a:r>
          </a:p>
          <a:p>
            <a:pPr lvl="1" eaLnBrk="1" hangingPunct="1"/>
            <a:r>
              <a:rPr lang="en-US" altLang="en-US" dirty="0"/>
              <a:t>Remove everything</a:t>
            </a:r>
          </a:p>
          <a:p>
            <a:pPr lvl="1" eaLnBrk="1" hangingPunct="1"/>
            <a:r>
              <a:rPr lang="en-US" altLang="en-US" dirty="0"/>
              <a:t>Wash hands</a:t>
            </a:r>
          </a:p>
          <a:p>
            <a:pPr lvl="1" eaLnBrk="1" hangingPunct="1"/>
            <a:r>
              <a:rPr lang="en-US" altLang="en-US" dirty="0"/>
              <a:t>Flush the entire body</a:t>
            </a:r>
          </a:p>
          <a:p>
            <a:pPr lvl="1" eaLnBrk="1" hangingPunct="1"/>
            <a:r>
              <a:rPr lang="en-US" altLang="en-US" dirty="0"/>
              <a:t>Blot dry</a:t>
            </a:r>
          </a:p>
          <a:p>
            <a:pPr eaLnBrk="1" hangingPunct="1"/>
            <a:r>
              <a:rPr lang="en-US" altLang="en-US" dirty="0"/>
              <a:t>Report for decontamination</a:t>
            </a:r>
          </a:p>
          <a:p>
            <a:pPr eaLnBrk="1" hangingPunct="1"/>
            <a:r>
              <a:rPr lang="en-US" altLang="en-US" dirty="0"/>
              <a:t>Food safety</a:t>
            </a:r>
          </a:p>
        </p:txBody>
      </p:sp>
      <p:pic>
        <p:nvPicPr>
          <p:cNvPr id="33797" name="Picture 4" descr="Washing Ha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600201"/>
            <a:ext cx="2266950" cy="354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44537" y="6381749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8:  Terrorism and CERT 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19E7ACF-277B-A044-9863-D40DC59EB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77" y="45878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Basic Decontamination</a:t>
            </a:r>
          </a:p>
        </p:txBody>
      </p:sp>
    </p:spTree>
    <p:extLst>
      <p:ext uri="{BB962C8B-B14F-4D97-AF65-F5344CB8AC3E}">
        <p14:creationId xmlns:p14="http://schemas.microsoft.com/office/powerpoint/2010/main" val="427837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4-</a:t>
            </a:r>
            <a:fld id="{107386CF-1A48-4043-90EB-C5CE2C378A7C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Head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Neck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Shoulders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Chest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Arms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Abdomen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Pelvis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Legs</a:t>
            </a:r>
          </a:p>
        </p:txBody>
      </p:sp>
      <p:pic>
        <p:nvPicPr>
          <p:cNvPr id="30725" name="Picture 5" descr="Treatment are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9" y="1917700"/>
            <a:ext cx="4505325" cy="276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93904" y="6381750"/>
            <a:ext cx="40576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4: Disaster Medical Operations – Part 2</a:t>
            </a: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1D3FB93F-4F63-0F4C-8B38-2929C0292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96429"/>
            <a:ext cx="10515600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</a:rPr>
              <a:t>Order of Assessment</a:t>
            </a:r>
            <a:endParaRPr lang="en-US" altLang="en-US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5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4-</a:t>
            </a:r>
            <a:fld id="{B19FF74A-2A2B-43E4-A9E3-BE68A6735ADE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9700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Pay careful attention</a:t>
            </a:r>
          </a:p>
          <a:p>
            <a:pPr eaLnBrk="1" hangingPunct="1"/>
            <a:r>
              <a:rPr lang="en-US" altLang="en-US" dirty="0"/>
              <a:t>Look, listen, and feel</a:t>
            </a:r>
          </a:p>
          <a:p>
            <a:pPr eaLnBrk="1" hangingPunct="1"/>
            <a:r>
              <a:rPr lang="en-US" altLang="en-US" dirty="0"/>
              <a:t>Check own hands for patient bleeding </a:t>
            </a:r>
          </a:p>
          <a:p>
            <a:pPr eaLnBrk="1" hangingPunct="1"/>
            <a:r>
              <a:rPr lang="en-US" altLang="en-US" dirty="0"/>
              <a:t>If you suspect a spinal injury in unconscious survivors, treat accordingly</a:t>
            </a:r>
          </a:p>
          <a:p>
            <a:pPr eaLnBrk="1" hangingPunct="1"/>
            <a:r>
              <a:rPr lang="en-US" altLang="en-US" dirty="0"/>
              <a:t>Check PMS in all extremities</a:t>
            </a:r>
          </a:p>
          <a:p>
            <a:pPr eaLnBrk="1" hangingPunct="1"/>
            <a:r>
              <a:rPr lang="en-US" altLang="en-US" dirty="0"/>
              <a:t>Look for medical identification</a:t>
            </a:r>
          </a:p>
        </p:txBody>
      </p:sp>
      <p:sp>
        <p:nvSpPr>
          <p:cNvPr id="2970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93905" y="6381750"/>
            <a:ext cx="40576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4 Disaster Medical Operations – Part 2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7495838-A6B2-C844-8A18-855E4738B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96429"/>
            <a:ext cx="10515600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</a:rPr>
              <a:t>Conducting Head-to-Toe Assessment</a:t>
            </a:r>
            <a:endParaRPr lang="en-US" altLang="en-US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4-</a:t>
            </a:r>
            <a:fld id="{961A6086-D932-4E3A-966C-0AF3D4211317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4820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Superficial: epidermis</a:t>
            </a:r>
          </a:p>
          <a:p>
            <a:pPr eaLnBrk="1" hangingPunct="1"/>
            <a:r>
              <a:rPr lang="en-US" altLang="en-US"/>
              <a:t>Partial Thickness: dermis and epidermis</a:t>
            </a:r>
          </a:p>
          <a:p>
            <a:pPr eaLnBrk="1" hangingPunct="1"/>
            <a:r>
              <a:rPr lang="en-US" altLang="en-US"/>
              <a:t>Full Thickness: subcutaneous layer and all layers above </a:t>
            </a:r>
          </a:p>
          <a:p>
            <a:pPr eaLnBrk="1" hangingPunct="1"/>
            <a:endParaRPr lang="en-US" altLang="en-US"/>
          </a:p>
        </p:txBody>
      </p:sp>
      <p:pic>
        <p:nvPicPr>
          <p:cNvPr id="34821" name="Picture 9" descr="Burn Severity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169" y="3368675"/>
            <a:ext cx="4665662" cy="2808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93905" y="6381750"/>
            <a:ext cx="40576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4: Disaster Medical Operations – Part 2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D4840F2-4AF9-604B-A14C-A52C1641E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59642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Burn Classifications</a:t>
            </a:r>
          </a:p>
        </p:txBody>
      </p:sp>
    </p:spTree>
    <p:extLst>
      <p:ext uri="{BB962C8B-B14F-4D97-AF65-F5344CB8AC3E}">
        <p14:creationId xmlns:p14="http://schemas.microsoft.com/office/powerpoint/2010/main" val="47221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4-</a:t>
            </a:r>
            <a:fld id="{85224E01-22BE-466F-8100-64DB5272E2EE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53252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Support injured area above and below injury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Assess PMS in extremity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Splint injury in position that you find it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Don’t try to realign bones or joints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Fill voids to stabilize and immobilize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Immobilize above and below injury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en-US"/>
              <a:t>After splinting, reassess PMS 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US" altLang="en-US"/>
          </a:p>
        </p:txBody>
      </p:sp>
      <p:sp>
        <p:nvSpPr>
          <p:cNvPr id="53253" name="Title 1"/>
          <p:cNvSpPr>
            <a:spLocks/>
          </p:cNvSpPr>
          <p:nvPr/>
        </p:nvSpPr>
        <p:spPr bwMode="auto">
          <a:xfrm>
            <a:off x="2489200" y="76200"/>
            <a:ext cx="5588000" cy="8255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4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532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93904" y="6381750"/>
            <a:ext cx="40576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4: Disaster Medical Operations – Part 2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AB6AE2F-499E-0144-ABE7-488845CD0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59642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Splinting Guidelines</a:t>
            </a:r>
          </a:p>
        </p:txBody>
      </p:sp>
    </p:spTree>
    <p:extLst>
      <p:ext uri="{BB962C8B-B14F-4D97-AF65-F5344CB8AC3E}">
        <p14:creationId xmlns:p14="http://schemas.microsoft.com/office/powerpoint/2010/main" val="196211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4-</a:t>
            </a:r>
            <a:fld id="{A775BDD2-13E4-47B6-921A-848BE19EEA04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pic>
        <p:nvPicPr>
          <p:cNvPr id="52227" name="Picture 7" descr="Leg Spli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5000"/>
            <a:ext cx="4497388" cy="286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8" name="Picture 8" descr="Cardboard spli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451" y="1168401"/>
            <a:ext cx="1704975" cy="1781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9" name="Picture 9" descr="towel splint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16"/>
          <a:stretch/>
        </p:blipFill>
        <p:spPr bwMode="auto">
          <a:xfrm>
            <a:off x="1708151" y="3673475"/>
            <a:ext cx="3914775" cy="19202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05056" y="6381750"/>
            <a:ext cx="40576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4: Disaster Medical Operations – Part 2</a:t>
            </a: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3FD28BF3-0D0E-A54F-9781-0F3CD058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59642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Splinting</a:t>
            </a:r>
          </a:p>
        </p:txBody>
      </p:sp>
    </p:spTree>
    <p:extLst>
      <p:ext uri="{BB962C8B-B14F-4D97-AF65-F5344CB8AC3E}">
        <p14:creationId xmlns:p14="http://schemas.microsoft.com/office/powerpoint/2010/main" val="121469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57390" y="6267363"/>
            <a:ext cx="2743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3: Disaster Medical Operations — Part 1 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12425" y="6067251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3-</a:t>
            </a:r>
            <a:fld id="{B10308F4-2D43-4AB9-AC64-086C4756B460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36868" name="Footer Placeholder 4"/>
          <p:cNvSpPr txBox="1">
            <a:spLocks noGrp="1"/>
          </p:cNvSpPr>
          <p:nvPr/>
        </p:nvSpPr>
        <p:spPr bwMode="auto">
          <a:xfrm>
            <a:off x="1892300" y="6597650"/>
            <a:ext cx="4254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6870" name="Rectangle 2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Step 1:  Stop, Look, Listen, and Think </a:t>
            </a:r>
          </a:p>
          <a:p>
            <a:pPr eaLnBrk="1" hangingPunct="1"/>
            <a:r>
              <a:rPr lang="en-US" altLang="en-US" dirty="0"/>
              <a:t>Step 2:  Conduct voice triage </a:t>
            </a:r>
          </a:p>
          <a:p>
            <a:pPr eaLnBrk="1" hangingPunct="1"/>
            <a:r>
              <a:rPr lang="en-US" altLang="en-US" dirty="0"/>
              <a:t>Step 3:  Start where you stand; follow a systematic route </a:t>
            </a:r>
          </a:p>
          <a:p>
            <a:pPr eaLnBrk="1" hangingPunct="1"/>
            <a:r>
              <a:rPr lang="en-US" altLang="en-US" dirty="0"/>
              <a:t>Step 4:  Evaluate each survivor and tag </a:t>
            </a:r>
          </a:p>
          <a:p>
            <a:pPr eaLnBrk="1" hangingPunct="1"/>
            <a:r>
              <a:rPr lang="en-US" altLang="en-US" dirty="0"/>
              <a:t>Step 5:  Treat “I” survivors immediately </a:t>
            </a:r>
          </a:p>
          <a:p>
            <a:pPr eaLnBrk="1" hangingPunct="1"/>
            <a:r>
              <a:rPr lang="en-US" altLang="en-US" dirty="0"/>
              <a:t>Step 6:  Document triage results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A1E6049-3D64-8143-AB15-741F25317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59642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Triage Process</a:t>
            </a:r>
          </a:p>
        </p:txBody>
      </p:sp>
    </p:spTree>
    <p:extLst>
      <p:ext uri="{BB962C8B-B14F-4D97-AF65-F5344CB8AC3E}">
        <p14:creationId xmlns:p14="http://schemas.microsoft.com/office/powerpoint/2010/main" val="128659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719444" y="6338073"/>
            <a:ext cx="2743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3: Disaster Medical Operations — Part 1 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607313" y="615551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3-</a:t>
            </a:r>
            <a:fld id="{D7044AF7-3793-4B1B-BB45-02FEB1E0E1E4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34820" name="Footer Placeholder 3"/>
          <p:cNvSpPr txBox="1">
            <a:spLocks noGrp="1"/>
          </p:cNvSpPr>
          <p:nvPr/>
        </p:nvSpPr>
        <p:spPr bwMode="auto">
          <a:xfrm>
            <a:off x="1892300" y="6597650"/>
            <a:ext cx="4254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Symbol" pitchFamily="18" charset="2"/>
              <a:buChar char="¨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>
                <a:solidFill>
                  <a:srgbClr val="FF0000"/>
                </a:solidFill>
              </a:rPr>
              <a:t>Immediate (I)</a:t>
            </a:r>
            <a:r>
              <a:rPr lang="en-US" altLang="en-US">
                <a:solidFill>
                  <a:srgbClr val="FF0000"/>
                </a:solidFill>
              </a:rPr>
              <a:t>:  Survivor has life-threatening injuries (airway, bleeding, or shock) </a:t>
            </a:r>
          </a:p>
          <a:p>
            <a:pPr eaLnBrk="1" hangingPunct="1"/>
            <a:r>
              <a:rPr lang="en-US" altLang="en-US" u="sng">
                <a:solidFill>
                  <a:srgbClr val="FF9900"/>
                </a:solidFill>
              </a:rPr>
              <a:t>Delayed (D)</a:t>
            </a:r>
            <a:r>
              <a:rPr lang="en-US" altLang="en-US">
                <a:solidFill>
                  <a:srgbClr val="FF9900"/>
                </a:solidFill>
              </a:rPr>
              <a:t>:  Injuries do not jeopardize survivor’s life; treatment can be delayed</a:t>
            </a:r>
            <a:endParaRPr lang="en-US" altLang="en-US" u="sng">
              <a:solidFill>
                <a:srgbClr val="FFCC00"/>
              </a:solidFill>
            </a:endParaRPr>
          </a:p>
          <a:p>
            <a:pPr eaLnBrk="1" hangingPunct="1"/>
            <a:r>
              <a:rPr lang="en-US" altLang="en-US" u="sng">
                <a:solidFill>
                  <a:srgbClr val="33CC33"/>
                </a:solidFill>
              </a:rPr>
              <a:t>Minor (M)</a:t>
            </a:r>
            <a:r>
              <a:rPr lang="en-US" altLang="en-US">
                <a:solidFill>
                  <a:srgbClr val="33CC33"/>
                </a:solidFill>
              </a:rPr>
              <a:t>:  Walking wounded and generally ambulatory </a:t>
            </a:r>
          </a:p>
          <a:p>
            <a:pPr eaLnBrk="1" hangingPunct="1"/>
            <a:r>
              <a:rPr lang="en-US" altLang="en-US" u="sng"/>
              <a:t>Dead (DEAD)</a:t>
            </a:r>
            <a:r>
              <a:rPr lang="en-US" altLang="en-US"/>
              <a:t>:  No respiration after two attempts to open airway  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B42BD17-F467-3A45-BD1F-914E415C4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596429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Triage</a:t>
            </a:r>
          </a:p>
        </p:txBody>
      </p:sp>
    </p:spTree>
    <p:extLst>
      <p:ext uri="{BB962C8B-B14F-4D97-AF65-F5344CB8AC3E}">
        <p14:creationId xmlns:p14="http://schemas.microsoft.com/office/powerpoint/2010/main" val="4168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5-</a:t>
            </a:r>
            <a:fld id="{D1819E4A-2029-4DAB-8DA3-9838D3D726D9}" type="slidenum">
              <a:rPr lang="en-US" altLang="en-US" sz="14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14500" y="1328738"/>
            <a:ext cx="3060700" cy="2227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Upon entering search area: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</a:rPr>
              <a:t>Make a slash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</a:rPr>
              <a:t>Enter info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graphicFrame>
        <p:nvGraphicFramePr>
          <p:cNvPr id="41988" name="Object 3"/>
          <p:cNvGraphicFramePr>
            <a:graphicFrameLocks noChangeAspect="1"/>
          </p:cNvGraphicFramePr>
          <p:nvPr/>
        </p:nvGraphicFramePr>
        <p:xfrm>
          <a:off x="4826000" y="1308100"/>
          <a:ext cx="3144838" cy="468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4" imgW="2794000" imgH="4113213" progId="MS_ClipArt_Gallery.2">
                  <p:embed/>
                </p:oleObj>
              </mc:Choice>
              <mc:Fallback>
                <p:oleObj name="Clip" r:id="rId4" imgW="2794000" imgH="4113213" progId="MS_ClipArt_Gallery.2">
                  <p:embed/>
                  <p:pic>
                    <p:nvPicPr>
                      <p:cNvPr id="4198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0" y="1308100"/>
                        <a:ext cx="3144838" cy="468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4" name="Line 4"/>
          <p:cNvSpPr>
            <a:spLocks noChangeShapeType="1"/>
          </p:cNvSpPr>
          <p:nvPr/>
        </p:nvSpPr>
        <p:spPr bwMode="auto">
          <a:xfrm flipV="1">
            <a:off x="8123238" y="2289176"/>
            <a:ext cx="2260600" cy="28622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8061326" y="2301876"/>
            <a:ext cx="2378075" cy="28495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406" name="Rectangle 3"/>
          <p:cNvSpPr>
            <a:spLocks noChangeArrowheads="1"/>
          </p:cNvSpPr>
          <p:nvPr/>
        </p:nvSpPr>
        <p:spPr bwMode="auto">
          <a:xfrm>
            <a:off x="1765300" y="3817938"/>
            <a:ext cx="2997200" cy="248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tx1"/>
                </a:solidFill>
              </a:rPr>
              <a:t>Upon leaving search area: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</a:rPr>
              <a:t>Complete ‘X’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</a:rPr>
              <a:t>Enter info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8059738" y="3381375"/>
            <a:ext cx="1079500" cy="54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CERT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I.D.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8631238" y="2162175"/>
            <a:ext cx="12446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Date 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In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Out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386888" y="3314700"/>
            <a:ext cx="124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Areas Searched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8669338" y="4549776"/>
            <a:ext cx="12446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Survivors</a:t>
            </a:r>
          </a:p>
        </p:txBody>
      </p:sp>
      <p:sp>
        <p:nvSpPr>
          <p:cNvPr id="4199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180662" y="6381750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CERT Basic Training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Unit 5: Light Search and Rescue Operations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0450F3-78B5-3345-9A1B-3211707F6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6" y="273050"/>
            <a:ext cx="8226425" cy="685800"/>
          </a:xfrm>
          <a:prstGeom prst="rect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●"/>
              <a:defRPr sz="3200">
                <a:solidFill>
                  <a:srgbClr val="0066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rgbClr val="0066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2400">
                <a:solidFill>
                  <a:srgbClr val="0066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 sz="2000">
                <a:solidFill>
                  <a:srgbClr val="0066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v"/>
              <a:defRPr sz="1600">
                <a:solidFill>
                  <a:srgbClr val="0066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Markings</a:t>
            </a:r>
          </a:p>
        </p:txBody>
      </p:sp>
    </p:spTree>
    <p:extLst>
      <p:ext uri="{BB962C8B-B14F-4D97-AF65-F5344CB8AC3E}">
        <p14:creationId xmlns:p14="http://schemas.microsoft.com/office/powerpoint/2010/main" val="230626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6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555</Words>
  <Application>Microsoft Macintosh PowerPoint</Application>
  <PresentationFormat>Widescreen</PresentationFormat>
  <Paragraphs>150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</vt:lpstr>
      <vt:lpstr>Times New Roman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 Sizeup</dc:title>
  <dc:creator>Microsoft Office User</dc:creator>
  <cp:lastModifiedBy>Microsoft Office User</cp:lastModifiedBy>
  <cp:revision>3</cp:revision>
  <dcterms:created xsi:type="dcterms:W3CDTF">2019-03-05T20:04:05Z</dcterms:created>
  <dcterms:modified xsi:type="dcterms:W3CDTF">2019-03-05T20:24:15Z</dcterms:modified>
</cp:coreProperties>
</file>